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74" r:id="rId1"/>
  </p:sldMasterIdLst>
  <p:notesMasterIdLst>
    <p:notesMasterId r:id="rId19"/>
  </p:notesMasterIdLst>
  <p:sldIdLst>
    <p:sldId id="256" r:id="rId2"/>
    <p:sldId id="257" r:id="rId3"/>
    <p:sldId id="290" r:id="rId4"/>
    <p:sldId id="298" r:id="rId5"/>
    <p:sldId id="299" r:id="rId6"/>
    <p:sldId id="302" r:id="rId7"/>
    <p:sldId id="300" r:id="rId8"/>
    <p:sldId id="301" r:id="rId9"/>
    <p:sldId id="303" r:id="rId10"/>
    <p:sldId id="304" r:id="rId11"/>
    <p:sldId id="291" r:id="rId12"/>
    <p:sldId id="293" r:id="rId13"/>
    <p:sldId id="295" r:id="rId14"/>
    <p:sldId id="296" r:id="rId15"/>
    <p:sldId id="297" r:id="rId16"/>
    <p:sldId id="261" r:id="rId17"/>
    <p:sldId id="263"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343" autoAdjust="0"/>
  </p:normalViewPr>
  <p:slideViewPr>
    <p:cSldViewPr snapToGrid="0">
      <p:cViewPr varScale="1">
        <p:scale>
          <a:sx n="81" d="100"/>
          <a:sy n="81" d="100"/>
        </p:scale>
        <p:origin x="258"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6E143C1-3830-4B20-98F4-7CBB74AF22F3}" type="datetimeFigureOut">
              <a:rPr lang="en-US" smtClean="0"/>
              <a:t>12/12/2017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E985BC6-1226-4335-B614-5AD86916511C}" type="slidenum">
              <a:rPr lang="en-US" smtClean="0"/>
              <a:t>‹#›</a:t>
            </a:fld>
            <a:endParaRPr lang="en-US"/>
          </a:p>
        </p:txBody>
      </p:sp>
    </p:spTree>
    <p:extLst>
      <p:ext uri="{BB962C8B-B14F-4D97-AF65-F5344CB8AC3E}">
        <p14:creationId xmlns:p14="http://schemas.microsoft.com/office/powerpoint/2010/main" val="33811921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923F103-BC34-4FE4-A40E-EDDEECFDA5D0}" type="datetimeFigureOut">
              <a:rPr lang="en-US" smtClean="0"/>
              <a:pPr/>
              <a:t>12/12/2017</a:t>
            </a:fld>
            <a:endParaRPr lang="en-US" dirty="0"/>
          </a:p>
        </p:txBody>
      </p:sp>
      <p:sp>
        <p:nvSpPr>
          <p:cNvPr id="5" name="Footer Placeholder 4"/>
          <p:cNvSpPr>
            <a:spLocks noGrp="1"/>
          </p:cNvSpPr>
          <p:nvPr>
            <p:ph type="ftr" sz="quarter" idx="11"/>
          </p:nvPr>
        </p:nvSpPr>
        <p:spPr>
          <a:xfrm>
            <a:off x="5332412" y="5883275"/>
            <a:ext cx="4324044" cy="365125"/>
          </a:xfrm>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3216708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923A1CC3-2375-41D4-9E03-427CAF2A4C1A}" type="datetimeFigureOut">
              <a:rPr lang="en-US" smtClean="0"/>
              <a:t>12/12/2017</a:t>
            </a:fld>
            <a:endParaRPr lang="en-US" dirty="0"/>
          </a:p>
        </p:txBody>
      </p:sp>
      <p:sp>
        <p:nvSpPr>
          <p:cNvPr id="6" name="Footer Placeholder 5"/>
          <p:cNvSpPr>
            <a:spLocks noGrp="1"/>
          </p:cNvSpPr>
          <p:nvPr>
            <p:ph type="ftr" sz="quarter" idx="11"/>
          </p:nvPr>
        </p:nvSpPr>
        <p:spPr/>
        <p:txBody>
          <a:bodyPr/>
          <a:lstStyle/>
          <a:p>
            <a:r>
              <a:rPr lang="en-US" smtClean="0"/>
              <a:t>
              </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4697400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AFF16868-8199-4C2C-A5B1-63AEE139F88E}" type="datetimeFigureOut">
              <a:rPr lang="en-US" smtClean="0"/>
              <a:t>12/12/2017</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8548783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AAD9FF7F-6988-44CC-821B-644E70CD2F73}" type="datetimeFigureOut">
              <a:rPr lang="en-US" smtClean="0"/>
              <a:t>12/12/2017</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8145860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5C12C299-16B2-4475-990D-751901EACC14}" type="datetimeFigureOut">
              <a:rPr lang="en-US" smtClean="0"/>
              <a:t>12/12/2017</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8758577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smtClean="0"/>
              <a:t>Edit Master text styles</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2BE451C3-0FF4-47C4-B829-773ADF60F88C}" type="datetimeFigureOut">
              <a:rPr lang="en-US" smtClean="0"/>
              <a:t>12/12/2017</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066735787"/>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smtClean="0"/>
              <a:t>Edit Master text styles</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2BE451C3-0FF4-47C4-B829-773ADF60F88C}" type="datetimeFigureOut">
              <a:rPr lang="en-US" smtClean="0"/>
              <a:t>12/12/2017</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072662362"/>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086D93-FCAC-47E0-A2EE-787E62CA814C}" type="datetimeFigureOut">
              <a:rPr lang="en-US" smtClean="0"/>
              <a:t>12/12/2017</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71161596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DA879A6-0FD0-4734-A311-86BFCA472E6E}" type="datetimeFigureOut">
              <a:rPr lang="en-US" smtClean="0"/>
              <a:t>12/12/2017</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4121568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9C9CA7B-DFD4-44B5-8C60-D14B8CD1FB59}" type="datetimeFigureOut">
              <a:rPr lang="en-US" smtClean="0"/>
              <a:t>12/12/2017</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a:xfrm>
            <a:off x="10951856" y="5867131"/>
            <a:ext cx="5511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4550425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F34E6425-0181-43F2-84FC-787E803FD2F8}" type="datetimeFigureOut">
              <a:rPr lang="en-US" smtClean="0"/>
              <a:t>12/12/2017</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0032272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BDB8791-F1B0-41E7-B7FD-A781E65C4266}" type="datetimeFigureOut">
              <a:rPr lang="en-US" smtClean="0"/>
              <a:t>12/12/2017</a:t>
            </a:fld>
            <a:endParaRPr lang="en-US" dirty="0"/>
          </a:p>
        </p:txBody>
      </p:sp>
      <p:sp>
        <p:nvSpPr>
          <p:cNvPr id="6" name="Footer Placeholder 5"/>
          <p:cNvSpPr>
            <a:spLocks noGrp="1"/>
          </p:cNvSpPr>
          <p:nvPr>
            <p:ph type="ftr" sz="quarter" idx="11"/>
          </p:nvPr>
        </p:nvSpPr>
        <p:spPr/>
        <p:txBody>
          <a:bodyPr/>
          <a:lstStyle/>
          <a:p>
            <a:r>
              <a:rPr lang="en-US" smtClean="0"/>
              <a:t>
              </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0447992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FDD63B2-E120-4ED8-B27B-C685F510A5FE}" type="datetimeFigureOut">
              <a:rPr lang="en-US" smtClean="0"/>
              <a:t>12/12/2017</a:t>
            </a:fld>
            <a:endParaRPr lang="en-US" dirty="0"/>
          </a:p>
        </p:txBody>
      </p:sp>
      <p:sp>
        <p:nvSpPr>
          <p:cNvPr id="8" name="Footer Placeholder 7"/>
          <p:cNvSpPr>
            <a:spLocks noGrp="1"/>
          </p:cNvSpPr>
          <p:nvPr>
            <p:ph type="ftr" sz="quarter" idx="11"/>
          </p:nvPr>
        </p:nvSpPr>
        <p:spPr/>
        <p:txBody>
          <a:bodyPr/>
          <a:lstStyle/>
          <a:p>
            <a:r>
              <a:rPr lang="en-US" smtClean="0"/>
              <a:t>
              </a:t>
            </a:r>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9725084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7AA18ACC-A947-437B-A130-35BD54FDF1E9}" type="datetimeFigureOut">
              <a:rPr lang="en-US" smtClean="0"/>
              <a:t>12/12/2017</a:t>
            </a:fld>
            <a:endParaRPr lang="en-US" dirty="0"/>
          </a:p>
        </p:txBody>
      </p:sp>
      <p:sp>
        <p:nvSpPr>
          <p:cNvPr id="4" name="Footer Placeholder 3"/>
          <p:cNvSpPr>
            <a:spLocks noGrp="1"/>
          </p:cNvSpPr>
          <p:nvPr>
            <p:ph type="ftr" sz="quarter" idx="11"/>
          </p:nvPr>
        </p:nvSpPr>
        <p:spPr/>
        <p:txBody>
          <a:bodyPr/>
          <a:lstStyle/>
          <a:p>
            <a:r>
              <a:rPr lang="en-US" smtClean="0"/>
              <a:t>
              </a:t>
            </a:r>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7066033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8D7E02-BCB8-4D50-A234-369438C08659}" type="datetimeFigureOut">
              <a:rPr lang="en-US" smtClean="0"/>
              <a:t>12/12/2017</a:t>
            </a:fld>
            <a:endParaRPr lang="en-US" dirty="0"/>
          </a:p>
        </p:txBody>
      </p:sp>
      <p:sp>
        <p:nvSpPr>
          <p:cNvPr id="3" name="Footer Placeholder 2"/>
          <p:cNvSpPr>
            <a:spLocks noGrp="1"/>
          </p:cNvSpPr>
          <p:nvPr>
            <p:ph type="ftr" sz="quarter" idx="11"/>
          </p:nvPr>
        </p:nvSpPr>
        <p:spPr/>
        <p:txBody>
          <a:bodyPr/>
          <a:lstStyle/>
          <a:p>
            <a:r>
              <a:rPr lang="en-US" smtClean="0"/>
              <a:t>
              </a:t>
            </a:r>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9960520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76E86A4C-8E40-4F87-A4F0-01A0687C5742}" type="datetimeFigureOut">
              <a:rPr lang="en-US" smtClean="0"/>
              <a:t>12/12/2017</a:t>
            </a:fld>
            <a:endParaRPr lang="en-US" dirty="0"/>
          </a:p>
        </p:txBody>
      </p:sp>
      <p:sp>
        <p:nvSpPr>
          <p:cNvPr id="6" name="Footer Placeholder 5"/>
          <p:cNvSpPr>
            <a:spLocks noGrp="1"/>
          </p:cNvSpPr>
          <p:nvPr>
            <p:ph type="ftr" sz="quarter" idx="11"/>
          </p:nvPr>
        </p:nvSpPr>
        <p:spPr/>
        <p:txBody>
          <a:bodyPr/>
          <a:lstStyle/>
          <a:p>
            <a:r>
              <a:rPr lang="en-US" smtClean="0"/>
              <a:t>
              </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2158743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35E72C73-2D91-4E12-BA25-F0AA0C03599B}" type="datetimeFigureOut">
              <a:rPr lang="en-US" smtClean="0"/>
              <a:t>12/12/2017</a:t>
            </a:fld>
            <a:endParaRPr lang="en-US" dirty="0"/>
          </a:p>
        </p:txBody>
      </p:sp>
      <p:sp>
        <p:nvSpPr>
          <p:cNvPr id="6" name="Footer Placeholder 5"/>
          <p:cNvSpPr>
            <a:spLocks noGrp="1"/>
          </p:cNvSpPr>
          <p:nvPr>
            <p:ph type="ftr" sz="quarter" idx="11"/>
          </p:nvPr>
        </p:nvSpPr>
        <p:spPr/>
        <p:txBody>
          <a:bodyPr/>
          <a:lstStyle/>
          <a:p>
            <a:r>
              <a:rPr lang="en-US" smtClean="0"/>
              <a:t>
              </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3699441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2BE451C3-0FF4-47C4-B829-773ADF60F88C}" type="datetimeFigureOut">
              <a:rPr lang="en-US" smtClean="0"/>
              <a:t>12/12/2017</a:t>
            </a:fld>
            <a:endParaRPr lang="en-US" dirty="0"/>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r>
              <a:rPr lang="en-US" smtClean="0"/>
              <a:t>
              </a:t>
            </a:r>
            <a:endParaRPr lang="en-US" dirty="0"/>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696943541"/>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 id="2147483688" r:id="rId14"/>
    <p:sldLayoutId id="2147483689" r:id="rId15"/>
    <p:sldLayoutId id="2147483690" r:id="rId16"/>
    <p:sldLayoutId id="2147483691" r:id="rId17"/>
  </p:sldLayoutIdLst>
  <p:hf sldNum="0" hdr="0" ftr="0" dt="0"/>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jpeg"/></Relationships>
</file>

<file path=ppt/slides/_rels/slide15.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393520" y="883311"/>
            <a:ext cx="8957652" cy="1029513"/>
          </a:xfrm>
        </p:spPr>
        <p:txBody>
          <a:bodyPr>
            <a:normAutofit/>
          </a:bodyPr>
          <a:lstStyle/>
          <a:p>
            <a:pPr algn="just"/>
            <a:r>
              <a:rPr lang="en-US" dirty="0">
                <a:latin typeface="Times New Roman" panose="02020603050405020304" pitchFamily="18" charset="0"/>
                <a:cs typeface="Times New Roman" panose="02020603050405020304" pitchFamily="18" charset="0"/>
              </a:rPr>
              <a:t>Soil Compaction </a:t>
            </a:r>
          </a:p>
        </p:txBody>
      </p:sp>
      <p:pic>
        <p:nvPicPr>
          <p:cNvPr id="6148" name="Picture 4" descr="نتيجة بحث الصور عن ‪soil compact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05495" y="2996808"/>
            <a:ext cx="5248939" cy="31368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6466816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842449" y="235424"/>
            <a:ext cx="8253838" cy="6106886"/>
          </a:xfrm>
          <a:prstGeom prst="rect">
            <a:avLst/>
          </a:prstGeom>
        </p:spPr>
      </p:pic>
    </p:spTree>
    <p:extLst>
      <p:ext uri="{BB962C8B-B14F-4D97-AF65-F5344CB8AC3E}">
        <p14:creationId xmlns:p14="http://schemas.microsoft.com/office/powerpoint/2010/main" val="371396093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828800" y="947737"/>
            <a:ext cx="8548359" cy="5746318"/>
          </a:xfrm>
          <a:prstGeom prst="rect">
            <a:avLst/>
          </a:prstGeom>
        </p:spPr>
      </p:pic>
      <p:pic>
        <p:nvPicPr>
          <p:cNvPr id="5" name="Picture 4"/>
          <p:cNvPicPr>
            <a:picLocks noChangeAspect="1"/>
          </p:cNvPicPr>
          <p:nvPr/>
        </p:nvPicPr>
        <p:blipFill>
          <a:blip r:embed="rId3"/>
          <a:stretch>
            <a:fillRect/>
          </a:stretch>
        </p:blipFill>
        <p:spPr>
          <a:xfrm>
            <a:off x="3832416" y="203145"/>
            <a:ext cx="5124450" cy="523875"/>
          </a:xfrm>
          <a:prstGeom prst="rect">
            <a:avLst/>
          </a:prstGeom>
        </p:spPr>
      </p:pic>
    </p:spTree>
    <p:extLst>
      <p:ext uri="{BB962C8B-B14F-4D97-AF65-F5344CB8AC3E}">
        <p14:creationId xmlns:p14="http://schemas.microsoft.com/office/powerpoint/2010/main" val="303113984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914775" y="360799"/>
            <a:ext cx="5124450" cy="523875"/>
          </a:xfrm>
          <a:prstGeom prst="rect">
            <a:avLst/>
          </a:prstGeom>
        </p:spPr>
      </p:pic>
      <p:pic>
        <p:nvPicPr>
          <p:cNvPr id="3" name="Picture 2"/>
          <p:cNvPicPr>
            <a:picLocks noChangeAspect="1"/>
          </p:cNvPicPr>
          <p:nvPr/>
        </p:nvPicPr>
        <p:blipFill>
          <a:blip r:embed="rId3"/>
          <a:stretch>
            <a:fillRect/>
          </a:stretch>
        </p:blipFill>
        <p:spPr>
          <a:xfrm>
            <a:off x="2564360" y="1135584"/>
            <a:ext cx="7825280" cy="5520748"/>
          </a:xfrm>
          <a:prstGeom prst="rect">
            <a:avLst/>
          </a:prstGeom>
        </p:spPr>
      </p:pic>
    </p:spTree>
    <p:extLst>
      <p:ext uri="{BB962C8B-B14F-4D97-AF65-F5344CB8AC3E}">
        <p14:creationId xmlns:p14="http://schemas.microsoft.com/office/powerpoint/2010/main" val="32048110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560785" y="369777"/>
            <a:ext cx="9238593" cy="5517493"/>
          </a:xfrm>
          <a:prstGeom prst="rect">
            <a:avLst/>
          </a:prstGeom>
        </p:spPr>
      </p:pic>
    </p:spTree>
    <p:extLst>
      <p:ext uri="{BB962C8B-B14F-4D97-AF65-F5344CB8AC3E}">
        <p14:creationId xmlns:p14="http://schemas.microsoft.com/office/powerpoint/2010/main" val="284080942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46259" y="505636"/>
            <a:ext cx="6315401" cy="861774"/>
          </a:xfrm>
          <a:prstGeom prst="rect">
            <a:avLst/>
          </a:prstGeom>
        </p:spPr>
        <p:txBody>
          <a:bodyPr wrap="square">
            <a:spAutoFit/>
          </a:bodyPr>
          <a:lstStyle/>
          <a:p>
            <a:r>
              <a:rPr lang="en-US" sz="3200" b="1" dirty="0">
                <a:solidFill>
                  <a:srgbClr val="FF0000"/>
                </a:solidFill>
                <a:latin typeface="Times New Roman" panose="02020603050405020304" pitchFamily="18" charset="0"/>
                <a:cs typeface="Times New Roman" panose="02020603050405020304" pitchFamily="18" charset="0"/>
              </a:rPr>
              <a:t>Measurement of field Density  </a:t>
            </a:r>
          </a:p>
          <a:p>
            <a:r>
              <a:rPr lang="en-US" b="1" dirty="0">
                <a:latin typeface="Times New Roman" panose="02020603050405020304" pitchFamily="18" charset="0"/>
                <a:cs typeface="Times New Roman" panose="02020603050405020304" pitchFamily="18" charset="0"/>
              </a:rPr>
              <a:t>1- Core cutter </a:t>
            </a:r>
            <a:endParaRPr lang="en-US" b="1" dirty="0" smtClean="0">
              <a:latin typeface="Times New Roman" panose="02020603050405020304" pitchFamily="18" charset="0"/>
              <a:cs typeface="Times New Roman" panose="02020603050405020304" pitchFamily="18" charset="0"/>
            </a:endParaRPr>
          </a:p>
        </p:txBody>
      </p:sp>
      <p:sp>
        <p:nvSpPr>
          <p:cNvPr id="3" name="Rectangle 2"/>
          <p:cNvSpPr/>
          <p:nvPr/>
        </p:nvSpPr>
        <p:spPr>
          <a:xfrm>
            <a:off x="6546631" y="3775504"/>
            <a:ext cx="3200400" cy="369332"/>
          </a:xfrm>
          <a:prstGeom prst="rect">
            <a:avLst/>
          </a:prstGeom>
        </p:spPr>
        <p:txBody>
          <a:bodyPr wrap="square">
            <a:spAutoFit/>
          </a:bodyPr>
          <a:lstStyle/>
          <a:p>
            <a:r>
              <a:rPr lang="en-US" b="1" dirty="0">
                <a:latin typeface="Times New Roman" panose="02020603050405020304" pitchFamily="18" charset="0"/>
                <a:cs typeface="Times New Roman" panose="02020603050405020304" pitchFamily="18" charset="0"/>
              </a:rPr>
              <a:t>5- Radiation Technique</a:t>
            </a:r>
            <a:r>
              <a:rPr lang="en-US" dirty="0"/>
              <a:t>. </a:t>
            </a:r>
          </a:p>
        </p:txBody>
      </p:sp>
      <p:sp>
        <p:nvSpPr>
          <p:cNvPr id="4" name="Rectangle 3"/>
          <p:cNvSpPr/>
          <p:nvPr/>
        </p:nvSpPr>
        <p:spPr>
          <a:xfrm>
            <a:off x="4573315" y="998988"/>
            <a:ext cx="3200400" cy="369332"/>
          </a:xfrm>
          <a:prstGeom prst="rect">
            <a:avLst/>
          </a:prstGeom>
        </p:spPr>
        <p:txBody>
          <a:bodyPr wrap="square">
            <a:spAutoFit/>
          </a:bodyPr>
          <a:lstStyle/>
          <a:p>
            <a:r>
              <a:rPr lang="en-US" b="1" dirty="0" smtClean="0">
                <a:latin typeface="Times New Roman" panose="02020603050405020304" pitchFamily="18" charset="0"/>
                <a:cs typeface="Times New Roman" panose="02020603050405020304" pitchFamily="18" charset="0"/>
              </a:rPr>
              <a:t>2- </a:t>
            </a:r>
            <a:r>
              <a:rPr lang="en-US" b="1" dirty="0">
                <a:latin typeface="Times New Roman" panose="02020603050405020304" pitchFamily="18" charset="0"/>
                <a:cs typeface="Times New Roman" panose="02020603050405020304" pitchFamily="18" charset="0"/>
              </a:rPr>
              <a:t>Sand Replacement </a:t>
            </a:r>
            <a:r>
              <a:rPr lang="en-US" b="1" dirty="0" smtClean="0">
                <a:latin typeface="Times New Roman" panose="02020603050405020304" pitchFamily="18" charset="0"/>
                <a:cs typeface="Times New Roman" panose="02020603050405020304" pitchFamily="18" charset="0"/>
              </a:rPr>
              <a:t>method. </a:t>
            </a:r>
            <a:endParaRPr lang="en-US" b="1" dirty="0">
              <a:latin typeface="Times New Roman" panose="02020603050405020304" pitchFamily="18" charset="0"/>
              <a:cs typeface="Times New Roman" panose="02020603050405020304" pitchFamily="18" charset="0"/>
            </a:endParaRPr>
          </a:p>
        </p:txBody>
      </p:sp>
      <p:sp>
        <p:nvSpPr>
          <p:cNvPr id="5" name="Rectangle 4"/>
          <p:cNvSpPr/>
          <p:nvPr/>
        </p:nvSpPr>
        <p:spPr>
          <a:xfrm>
            <a:off x="8355725" y="1024814"/>
            <a:ext cx="3200400" cy="369332"/>
          </a:xfrm>
          <a:prstGeom prst="rect">
            <a:avLst/>
          </a:prstGeom>
        </p:spPr>
        <p:txBody>
          <a:bodyPr wrap="square">
            <a:spAutoFit/>
          </a:bodyPr>
          <a:lstStyle/>
          <a:p>
            <a:r>
              <a:rPr lang="en-US" b="1" dirty="0">
                <a:latin typeface="Times New Roman" panose="02020603050405020304" pitchFamily="18" charset="0"/>
                <a:cs typeface="Times New Roman" panose="02020603050405020304" pitchFamily="18" charset="0"/>
              </a:rPr>
              <a:t>3- </a:t>
            </a:r>
            <a:r>
              <a:rPr lang="en-US" b="1" dirty="0" smtClean="0">
                <a:latin typeface="Times New Roman" panose="02020603050405020304" pitchFamily="18" charset="0"/>
                <a:cs typeface="Times New Roman" panose="02020603050405020304" pitchFamily="18" charset="0"/>
              </a:rPr>
              <a:t>Rubber Balloon </a:t>
            </a:r>
            <a:r>
              <a:rPr lang="en-US" b="1" dirty="0">
                <a:latin typeface="Times New Roman" panose="02020603050405020304" pitchFamily="18" charset="0"/>
                <a:cs typeface="Times New Roman" panose="02020603050405020304" pitchFamily="18" charset="0"/>
              </a:rPr>
              <a:t>method . </a:t>
            </a:r>
          </a:p>
        </p:txBody>
      </p:sp>
      <p:sp>
        <p:nvSpPr>
          <p:cNvPr id="6" name="Rectangle 5"/>
          <p:cNvSpPr/>
          <p:nvPr/>
        </p:nvSpPr>
        <p:spPr>
          <a:xfrm>
            <a:off x="2542190" y="3748285"/>
            <a:ext cx="3200400" cy="369332"/>
          </a:xfrm>
          <a:prstGeom prst="rect">
            <a:avLst/>
          </a:prstGeom>
        </p:spPr>
        <p:txBody>
          <a:bodyPr wrap="square">
            <a:spAutoFit/>
          </a:bodyPr>
          <a:lstStyle/>
          <a:p>
            <a:r>
              <a:rPr lang="en-US" b="1" dirty="0">
                <a:latin typeface="Times New Roman" panose="02020603050405020304" pitchFamily="18" charset="0"/>
                <a:cs typeface="Times New Roman" panose="02020603050405020304" pitchFamily="18" charset="0"/>
              </a:rPr>
              <a:t>4- Penetrating Needle </a:t>
            </a:r>
          </a:p>
        </p:txBody>
      </p:sp>
      <p:pic>
        <p:nvPicPr>
          <p:cNvPr id="4100" name="Picture 4" descr="نتيجة بحث الصور عن ‪core cutter metho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46259" y="1394146"/>
            <a:ext cx="2629280" cy="2381358"/>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نتيجة بحث الصور عن ‪Sand Replacement metho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40166" y="1338740"/>
            <a:ext cx="2685393" cy="2382327"/>
          </a:xfrm>
          <a:prstGeom prst="rect">
            <a:avLst/>
          </a:prstGeom>
          <a:noFill/>
          <a:extLst>
            <a:ext uri="{909E8E84-426E-40DD-AFC4-6F175D3DCCD1}">
              <a14:hiddenFill xmlns:a14="http://schemas.microsoft.com/office/drawing/2010/main">
                <a:solidFill>
                  <a:srgbClr val="FFFFFF"/>
                </a:solidFill>
              </a14:hiddenFill>
            </a:ext>
          </a:extLst>
        </p:spPr>
      </p:pic>
      <p:pic>
        <p:nvPicPr>
          <p:cNvPr id="4110" name="Picture 14" descr="35-T0131 "/>
          <p:cNvPicPr>
            <a:picLocks noChangeAspect="1" noChangeArrowheads="1"/>
          </p:cNvPicPr>
          <p:nvPr/>
        </p:nvPicPr>
        <p:blipFill rotWithShape="1">
          <a:blip r:embed="rId4">
            <a:extLst>
              <a:ext uri="{28A0092B-C50C-407E-A947-70E740481C1C}">
                <a14:useLocalDpi xmlns:a14="http://schemas.microsoft.com/office/drawing/2010/main" val="0"/>
              </a:ext>
            </a:extLst>
          </a:blip>
          <a:srcRect r="19172"/>
          <a:stretch/>
        </p:blipFill>
        <p:spPr bwMode="auto">
          <a:xfrm>
            <a:off x="8522576" y="1394146"/>
            <a:ext cx="1977258" cy="2446267"/>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p:cNvPicPr>
            <a:picLocks noChangeAspect="1"/>
          </p:cNvPicPr>
          <p:nvPr/>
        </p:nvPicPr>
        <p:blipFill>
          <a:blip r:embed="rId5"/>
          <a:stretch>
            <a:fillRect/>
          </a:stretch>
        </p:blipFill>
        <p:spPr>
          <a:xfrm>
            <a:off x="2333298" y="4144836"/>
            <a:ext cx="2894665" cy="2536991"/>
          </a:xfrm>
          <a:prstGeom prst="rect">
            <a:avLst/>
          </a:prstGeom>
        </p:spPr>
      </p:pic>
      <p:pic>
        <p:nvPicPr>
          <p:cNvPr id="10" name="Picture 9"/>
          <p:cNvPicPr>
            <a:picLocks noChangeAspect="1"/>
          </p:cNvPicPr>
          <p:nvPr/>
        </p:nvPicPr>
        <p:blipFill>
          <a:blip r:embed="rId6"/>
          <a:stretch>
            <a:fillRect/>
          </a:stretch>
        </p:blipFill>
        <p:spPr>
          <a:xfrm>
            <a:off x="6748463" y="4191417"/>
            <a:ext cx="2426247" cy="2443828"/>
          </a:xfrm>
          <a:prstGeom prst="rect">
            <a:avLst/>
          </a:prstGeom>
        </p:spPr>
      </p:pic>
    </p:spTree>
    <p:extLst>
      <p:ext uri="{BB962C8B-B14F-4D97-AF65-F5344CB8AC3E}">
        <p14:creationId xmlns:p14="http://schemas.microsoft.com/office/powerpoint/2010/main" val="232679909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نتيجة بحث الصور عن ‪field compaction equipmen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34207" y="289197"/>
            <a:ext cx="9159765" cy="61328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6860627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844566" y="296560"/>
            <a:ext cx="8655268" cy="6390076"/>
          </a:xfrm>
          <a:prstGeom prst="rect">
            <a:avLst/>
          </a:prstGeom>
        </p:spPr>
      </p:pic>
    </p:spTree>
    <p:extLst>
      <p:ext uri="{BB962C8B-B14F-4D97-AF65-F5344CB8AC3E}">
        <p14:creationId xmlns:p14="http://schemas.microsoft.com/office/powerpoint/2010/main" val="362385098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623848" y="418619"/>
            <a:ext cx="9254359" cy="6229472"/>
          </a:xfrm>
          <a:prstGeom prst="rect">
            <a:avLst/>
          </a:prstGeom>
        </p:spPr>
      </p:pic>
    </p:spTree>
    <p:extLst>
      <p:ext uri="{BB962C8B-B14F-4D97-AF65-F5344CB8AC3E}">
        <p14:creationId xmlns:p14="http://schemas.microsoft.com/office/powerpoint/2010/main" val="834301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450428" y="378372"/>
            <a:ext cx="9695792" cy="1877437"/>
          </a:xfrm>
          <a:prstGeom prst="rect">
            <a:avLst/>
          </a:prstGeom>
        </p:spPr>
        <p:txBody>
          <a:bodyPr wrap="square">
            <a:spAutoFit/>
          </a:bodyPr>
          <a:lstStyle/>
          <a:p>
            <a:pPr algn="just"/>
            <a:r>
              <a:rPr lang="en-US" sz="3600" dirty="0">
                <a:solidFill>
                  <a:srgbClr val="FF0000"/>
                </a:solidFill>
                <a:latin typeface="Times New Roman" panose="02020603050405020304" pitchFamily="18" charset="0"/>
                <a:cs typeface="Times New Roman" panose="02020603050405020304" pitchFamily="18" charset="0"/>
              </a:rPr>
              <a:t>Soil compaction </a:t>
            </a:r>
            <a:r>
              <a:rPr lang="en-US" sz="2000" dirty="0">
                <a:latin typeface="Times New Roman" panose="02020603050405020304" pitchFamily="18" charset="0"/>
                <a:cs typeface="Times New Roman" panose="02020603050405020304" pitchFamily="18" charset="0"/>
              </a:rPr>
              <a:t>is one of the most critical components in the construction of roads, airfield, embankments and foundations. The durability and stability of a structure are related to the achievement of proper soil compaction. Structural failure of roads, airfield and the damage caused by foundation settlement can often be traced back to the failure to achieve proper soil compaction. </a:t>
            </a:r>
          </a:p>
        </p:txBody>
      </p:sp>
      <p:pic>
        <p:nvPicPr>
          <p:cNvPr id="5" name="Picture 4"/>
          <p:cNvPicPr>
            <a:picLocks noChangeAspect="1"/>
          </p:cNvPicPr>
          <p:nvPr/>
        </p:nvPicPr>
        <p:blipFill>
          <a:blip r:embed="rId2"/>
          <a:stretch>
            <a:fillRect/>
          </a:stretch>
        </p:blipFill>
        <p:spPr>
          <a:xfrm>
            <a:off x="2457490" y="2255809"/>
            <a:ext cx="8688730" cy="4397779"/>
          </a:xfrm>
          <a:prstGeom prst="rect">
            <a:avLst/>
          </a:prstGeom>
        </p:spPr>
      </p:pic>
    </p:spTree>
    <p:extLst>
      <p:ext uri="{BB962C8B-B14F-4D97-AF65-F5344CB8AC3E}">
        <p14:creationId xmlns:p14="http://schemas.microsoft.com/office/powerpoint/2010/main" val="12116214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نتيجة بحث الصور عن ‪soil compact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05308" y="2249233"/>
            <a:ext cx="6555768" cy="3605674"/>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1463565" y="443034"/>
            <a:ext cx="10297511" cy="1323439"/>
          </a:xfrm>
          <a:prstGeom prst="rect">
            <a:avLst/>
          </a:prstGeom>
        </p:spPr>
        <p:txBody>
          <a:bodyPr wrap="square">
            <a:spAutoFit/>
          </a:bodyPr>
          <a:lstStyle/>
          <a:p>
            <a:pPr algn="just"/>
            <a:r>
              <a:rPr lang="en-US" sz="2000" b="1" dirty="0">
                <a:solidFill>
                  <a:srgbClr val="FF0000"/>
                </a:solidFill>
                <a:latin typeface="Times New Roman" panose="02020603050405020304" pitchFamily="18" charset="0"/>
                <a:cs typeface="Times New Roman" panose="02020603050405020304" pitchFamily="18" charset="0"/>
              </a:rPr>
              <a:t>Compaction of soil: </a:t>
            </a:r>
          </a:p>
          <a:p>
            <a:pPr algn="just"/>
            <a:r>
              <a:rPr lang="en-US" sz="2000" dirty="0">
                <a:latin typeface="Times New Roman" panose="02020603050405020304" pitchFamily="18" charset="0"/>
                <a:cs typeface="Times New Roman" panose="02020603050405020304" pitchFamily="18" charset="0"/>
              </a:rPr>
              <a:t>       Compaction is the process of increasing the density of a soil by packing the particles closer together with a reduction in the volume of air only. Compaction increases the dry density and decreases the void ratio. </a:t>
            </a:r>
          </a:p>
        </p:txBody>
      </p:sp>
      <p:sp>
        <p:nvSpPr>
          <p:cNvPr id="6" name="Rectangle 5"/>
          <p:cNvSpPr/>
          <p:nvPr/>
        </p:nvSpPr>
        <p:spPr>
          <a:xfrm>
            <a:off x="884213" y="2069255"/>
            <a:ext cx="4321095" cy="3785652"/>
          </a:xfrm>
          <a:prstGeom prst="rect">
            <a:avLst/>
          </a:prstGeom>
        </p:spPr>
        <p:txBody>
          <a:bodyPr wrap="square">
            <a:spAutoFit/>
          </a:bodyPr>
          <a:lstStyle/>
          <a:p>
            <a:r>
              <a:rPr lang="en-US" sz="2400" b="1" dirty="0">
                <a:solidFill>
                  <a:srgbClr val="FF0000"/>
                </a:solidFill>
                <a:latin typeface="Times New Roman" panose="02020603050405020304" pitchFamily="18" charset="0"/>
                <a:cs typeface="Times New Roman" panose="02020603050405020304" pitchFamily="18" charset="0"/>
              </a:rPr>
              <a:t>Purpose of compaction: </a:t>
            </a:r>
          </a:p>
          <a:p>
            <a:r>
              <a:rPr lang="en-US" sz="2400" dirty="0">
                <a:latin typeface="Times New Roman" panose="02020603050405020304" pitchFamily="18" charset="0"/>
                <a:cs typeface="Times New Roman" panose="02020603050405020304" pitchFamily="18" charset="0"/>
              </a:rPr>
              <a:t>1- Increase shear strength of soil </a:t>
            </a:r>
            <a:endParaRPr lang="en-US" sz="2400" dirty="0" smtClean="0">
              <a:latin typeface="Times New Roman" panose="02020603050405020304" pitchFamily="18" charset="0"/>
              <a:cs typeface="Times New Roman" panose="02020603050405020304" pitchFamily="18" charset="0"/>
            </a:endParaRPr>
          </a:p>
          <a:p>
            <a:r>
              <a:rPr lang="en-US" sz="2400" dirty="0" smtClean="0">
                <a:latin typeface="Times New Roman" panose="02020603050405020304" pitchFamily="18" charset="0"/>
                <a:cs typeface="Times New Roman" panose="02020603050405020304" pitchFamily="18" charset="0"/>
              </a:rPr>
              <a:t>2- </a:t>
            </a:r>
            <a:r>
              <a:rPr lang="en-US" sz="2400" dirty="0">
                <a:latin typeface="Times New Roman" panose="02020603050405020304" pitchFamily="18" charset="0"/>
                <a:cs typeface="Times New Roman" panose="02020603050405020304" pitchFamily="18" charset="0"/>
              </a:rPr>
              <a:t>Reduce void ratio thus reduce permeability  </a:t>
            </a:r>
            <a:endParaRPr lang="en-US" sz="2400" dirty="0" smtClean="0">
              <a:latin typeface="Times New Roman" panose="02020603050405020304" pitchFamily="18" charset="0"/>
              <a:cs typeface="Times New Roman" panose="02020603050405020304" pitchFamily="18" charset="0"/>
            </a:endParaRPr>
          </a:p>
          <a:p>
            <a:r>
              <a:rPr lang="en-US" sz="2400" dirty="0" smtClean="0">
                <a:latin typeface="Times New Roman" panose="02020603050405020304" pitchFamily="18" charset="0"/>
                <a:cs typeface="Times New Roman" panose="02020603050405020304" pitchFamily="18" charset="0"/>
              </a:rPr>
              <a:t>3- </a:t>
            </a:r>
            <a:r>
              <a:rPr lang="en-US" sz="2400" dirty="0">
                <a:latin typeface="Times New Roman" panose="02020603050405020304" pitchFamily="18" charset="0"/>
                <a:cs typeface="Times New Roman" panose="02020603050405020304" pitchFamily="18" charset="0"/>
              </a:rPr>
              <a:t>Controlling the swell-shrinkage movement </a:t>
            </a:r>
            <a:endParaRPr lang="en-US" sz="2400" dirty="0" smtClean="0">
              <a:latin typeface="Times New Roman" panose="02020603050405020304" pitchFamily="18" charset="0"/>
              <a:cs typeface="Times New Roman" panose="02020603050405020304" pitchFamily="18" charset="0"/>
            </a:endParaRPr>
          </a:p>
          <a:p>
            <a:r>
              <a:rPr lang="en-US" sz="2400" dirty="0" smtClean="0">
                <a:latin typeface="Times New Roman" panose="02020603050405020304" pitchFamily="18" charset="0"/>
                <a:cs typeface="Times New Roman" panose="02020603050405020304" pitchFamily="18" charset="0"/>
              </a:rPr>
              <a:t>4- </a:t>
            </a:r>
            <a:r>
              <a:rPr lang="en-US" sz="2400" dirty="0">
                <a:latin typeface="Times New Roman" panose="02020603050405020304" pitchFamily="18" charset="0"/>
                <a:cs typeface="Times New Roman" panose="02020603050405020304" pitchFamily="18" charset="0"/>
              </a:rPr>
              <a:t>Reduce settlement under working load </a:t>
            </a:r>
            <a:endParaRPr lang="en-US" sz="2400" dirty="0" smtClean="0">
              <a:latin typeface="Times New Roman" panose="02020603050405020304" pitchFamily="18" charset="0"/>
              <a:cs typeface="Times New Roman" panose="02020603050405020304" pitchFamily="18" charset="0"/>
            </a:endParaRPr>
          </a:p>
          <a:p>
            <a:r>
              <a:rPr lang="en-US" sz="2400" dirty="0" smtClean="0">
                <a:latin typeface="Times New Roman" panose="02020603050405020304" pitchFamily="18" charset="0"/>
                <a:cs typeface="Times New Roman" panose="02020603050405020304" pitchFamily="18" charset="0"/>
              </a:rPr>
              <a:t>5- </a:t>
            </a:r>
            <a:r>
              <a:rPr lang="en-US" sz="2400" dirty="0">
                <a:latin typeface="Times New Roman" panose="02020603050405020304" pitchFamily="18" charset="0"/>
                <a:cs typeface="Times New Roman" panose="02020603050405020304" pitchFamily="18" charset="0"/>
              </a:rPr>
              <a:t>Prevent the buildup of large water pressure </a:t>
            </a:r>
          </a:p>
        </p:txBody>
      </p:sp>
    </p:spTree>
    <p:extLst>
      <p:ext uri="{BB962C8B-B14F-4D97-AF65-F5344CB8AC3E}">
        <p14:creationId xmlns:p14="http://schemas.microsoft.com/office/powerpoint/2010/main" val="68899629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1419367" y="211220"/>
            <a:ext cx="8816454" cy="6646780"/>
          </a:xfrm>
          <a:prstGeom prst="rect">
            <a:avLst/>
          </a:prstGeom>
        </p:spPr>
      </p:pic>
    </p:spTree>
    <p:extLst>
      <p:ext uri="{BB962C8B-B14F-4D97-AF65-F5344CB8AC3E}">
        <p14:creationId xmlns:p14="http://schemas.microsoft.com/office/powerpoint/2010/main" val="14827205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473958" y="0"/>
            <a:ext cx="8858810" cy="6540785"/>
          </a:xfrm>
          <a:prstGeom prst="rect">
            <a:avLst/>
          </a:prstGeom>
        </p:spPr>
      </p:pic>
    </p:spTree>
    <p:extLst>
      <p:ext uri="{BB962C8B-B14F-4D97-AF65-F5344CB8AC3E}">
        <p14:creationId xmlns:p14="http://schemas.microsoft.com/office/powerpoint/2010/main" val="31131658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923393" y="460423"/>
            <a:ext cx="8169166" cy="5848381"/>
          </a:xfrm>
          <a:prstGeom prst="rect">
            <a:avLst/>
          </a:prstGeom>
        </p:spPr>
      </p:pic>
    </p:spTree>
    <p:extLst>
      <p:ext uri="{BB962C8B-B14F-4D97-AF65-F5344CB8AC3E}">
        <p14:creationId xmlns:p14="http://schemas.microsoft.com/office/powerpoint/2010/main" val="17776645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207172" y="250517"/>
            <a:ext cx="8560676" cy="6462471"/>
          </a:xfrm>
          <a:prstGeom prst="rect">
            <a:avLst/>
          </a:prstGeom>
        </p:spPr>
      </p:pic>
    </p:spTree>
    <p:extLst>
      <p:ext uri="{BB962C8B-B14F-4D97-AF65-F5344CB8AC3E}">
        <p14:creationId xmlns:p14="http://schemas.microsoft.com/office/powerpoint/2010/main" val="138303543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487607" y="319228"/>
            <a:ext cx="8346956" cy="6499541"/>
          </a:xfrm>
          <a:prstGeom prst="rect">
            <a:avLst/>
          </a:prstGeom>
        </p:spPr>
      </p:pic>
    </p:spTree>
    <p:extLst>
      <p:ext uri="{BB962C8B-B14F-4D97-AF65-F5344CB8AC3E}">
        <p14:creationId xmlns:p14="http://schemas.microsoft.com/office/powerpoint/2010/main" val="265660198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765738" y="606351"/>
            <a:ext cx="8560512" cy="5683762"/>
          </a:xfrm>
          <a:prstGeom prst="rect">
            <a:avLst/>
          </a:prstGeom>
        </p:spPr>
      </p:pic>
    </p:spTree>
    <p:extLst>
      <p:ext uri="{BB962C8B-B14F-4D97-AF65-F5344CB8AC3E}">
        <p14:creationId xmlns:p14="http://schemas.microsoft.com/office/powerpoint/2010/main" val="403213315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Parallax</Template>
  <TotalTime>1483</TotalTime>
  <Words>170</Words>
  <Application>Microsoft Office PowerPoint</Application>
  <PresentationFormat>Widescreen</PresentationFormat>
  <Paragraphs>16</Paragraphs>
  <Slides>17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Arial</vt:lpstr>
      <vt:lpstr>Calibri</vt:lpstr>
      <vt:lpstr>Corbel</vt:lpstr>
      <vt:lpstr>Times New Roman</vt:lpstr>
      <vt:lpstr>Parallax</vt:lpstr>
      <vt:lpstr>Soil Compaction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Dr.Lubna</dc:creator>
  <cp:lastModifiedBy>Dr.Lubna</cp:lastModifiedBy>
  <cp:revision>83</cp:revision>
  <dcterms:created xsi:type="dcterms:W3CDTF">2017-09-13T17:24:02Z</dcterms:created>
  <dcterms:modified xsi:type="dcterms:W3CDTF">2017-12-12T13:48:40Z</dcterms:modified>
</cp:coreProperties>
</file>